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03" r:id="rId3"/>
    <p:sldId id="257" r:id="rId4"/>
    <p:sldId id="290" r:id="rId5"/>
    <p:sldId id="284" r:id="rId6"/>
    <p:sldId id="289" r:id="rId7"/>
    <p:sldId id="296" r:id="rId8"/>
    <p:sldId id="291" r:id="rId9"/>
    <p:sldId id="297" r:id="rId10"/>
    <p:sldId id="298" r:id="rId11"/>
    <p:sldId id="295" r:id="rId12"/>
    <p:sldId id="292" r:id="rId13"/>
    <p:sldId id="293" r:id="rId14"/>
    <p:sldId id="307" r:id="rId15"/>
    <p:sldId id="306" r:id="rId16"/>
    <p:sldId id="305" r:id="rId17"/>
    <p:sldId id="299" r:id="rId18"/>
    <p:sldId id="301" r:id="rId19"/>
    <p:sldId id="294" r:id="rId20"/>
    <p:sldId id="302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5" autoAdjust="0"/>
    <p:restoredTop sz="95073" autoAdjust="0"/>
  </p:normalViewPr>
  <p:slideViewPr>
    <p:cSldViewPr snapToGrid="0" snapToObjects="1">
      <p:cViewPr varScale="1">
        <p:scale>
          <a:sx n="72" d="100"/>
          <a:sy n="72" d="100"/>
        </p:scale>
        <p:origin x="6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 Incentive</c:v>
                </c:pt>
                <c:pt idx="1">
                  <c:v>Incentive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0.05</c:v>
                </c:pt>
                <c:pt idx="1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3-47AE-8B6E-459FAD5A06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38317136"/>
        <c:axId val="2138312672"/>
      </c:barChart>
      <c:catAx>
        <c:axId val="213831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8312672"/>
        <c:crosses val="autoZero"/>
        <c:auto val="1"/>
        <c:lblAlgn val="ctr"/>
        <c:lblOffset val="100"/>
        <c:noMultiLvlLbl val="0"/>
      </c:catAx>
      <c:valAx>
        <c:axId val="21383126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3831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A5B6BB-6233-174E-AAC1-FD6A1E003A2F}" type="doc">
      <dgm:prSet loTypeId="urn:microsoft.com/office/officeart/2005/8/layout/hList6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7F9E70-474B-8245-B7F3-7BECE490ABE9}">
      <dgm:prSet phldrT="[Text]" custT="1"/>
      <dgm:spPr/>
      <dgm:t>
        <a:bodyPr/>
        <a:lstStyle/>
        <a:p>
          <a:r>
            <a:rPr lang="en-US" sz="1600" b="1"/>
            <a:t>Colleges and universities</a:t>
          </a:r>
          <a:endParaRPr lang="en-US" sz="1600" b="1" dirty="0"/>
        </a:p>
      </dgm:t>
    </dgm:pt>
    <dgm:pt modelId="{4DC26793-B9D7-AB4E-A8D1-F555B5BC1FB2}" type="parTrans" cxnId="{C63CA241-8068-9544-A31D-52D880A32EDD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A5079014-CB76-2D49-BC92-196C0A3035E1}" type="sibTrans" cxnId="{C63CA241-8068-9544-A31D-52D880A32EDD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0596EB01-A15A-3349-AC62-B05D595F1D06}">
      <dgm:prSet phldrT="[Text]" custT="1"/>
      <dgm:spPr/>
      <dgm:t>
        <a:bodyPr/>
        <a:lstStyle/>
        <a:p>
          <a:r>
            <a:rPr lang="en-US" sz="1600" dirty="0"/>
            <a:t>Smoke-free</a:t>
          </a:r>
          <a:r>
            <a:rPr lang="en-US" sz="1600" baseline="0" dirty="0"/>
            <a:t> means no smoking indoors or outdoors</a:t>
          </a:r>
          <a:endParaRPr lang="en-US" sz="1600" dirty="0"/>
        </a:p>
      </dgm:t>
    </dgm:pt>
    <dgm:pt modelId="{9E461D83-2B86-824E-9598-C344B3A57BD8}" type="parTrans" cxnId="{743C8A05-E525-7344-A09B-8D5113FC06CD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B670A1DB-1258-2946-B69A-A651B15CD745}" type="sibTrans" cxnId="{743C8A05-E525-7344-A09B-8D5113FC06CD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F1F41F26-4CB8-A747-AEE7-B6F1B2776735}">
      <dgm:prSet phldrT="[Text]" custT="1"/>
      <dgm:spPr/>
      <dgm:t>
        <a:bodyPr/>
        <a:lstStyle/>
        <a:p>
          <a:r>
            <a:rPr lang="en-US" sz="1600" dirty="0"/>
            <a:t>Only 20 Indiana colleges</a:t>
          </a:r>
          <a:r>
            <a:rPr lang="en-US" sz="1600" baseline="0" dirty="0"/>
            <a:t> and universities are currently smoke-free</a:t>
          </a:r>
          <a:endParaRPr lang="en-US" sz="1600" dirty="0"/>
        </a:p>
      </dgm:t>
    </dgm:pt>
    <dgm:pt modelId="{3FD4AD4E-664D-D745-B4FA-D5DBD0640D20}" type="parTrans" cxnId="{AC7B11D3-E3D0-4B44-B039-5EF7CED2F3B9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9DC71651-5191-3847-9845-5E7AAA723AD2}" type="sibTrans" cxnId="{AC7B11D3-E3D0-4B44-B039-5EF7CED2F3B9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ED196782-17E6-AE4D-B947-B726BAA19394}">
      <dgm:prSet phldrT="[Text]" custT="1"/>
      <dgm:spPr/>
      <dgm:t>
        <a:bodyPr/>
        <a:lstStyle/>
        <a:p>
          <a:r>
            <a:rPr lang="en-US" sz="1600" b="1"/>
            <a:t>Bars and restaurants</a:t>
          </a:r>
          <a:endParaRPr lang="en-US" sz="1600" b="1" dirty="0"/>
        </a:p>
      </dgm:t>
    </dgm:pt>
    <dgm:pt modelId="{ABEC064F-5E39-1E42-A8A3-23CA71272141}" type="parTrans" cxnId="{64AD9819-A8B4-0C47-92A0-AF35FA284904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2D4ADE23-47F2-AB48-AB89-A787E1799C3A}" type="sibTrans" cxnId="{64AD9819-A8B4-0C47-92A0-AF35FA284904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06211372-E7E8-8940-A5F3-01C2E9D115FF}">
      <dgm:prSet phldrT="[Text]" custT="1"/>
      <dgm:spPr/>
      <dgm:t>
        <a:bodyPr/>
        <a:lstStyle/>
        <a:p>
          <a:r>
            <a:rPr lang="en-US" sz="1600" dirty="0"/>
            <a:t>Currently</a:t>
          </a:r>
          <a:r>
            <a:rPr lang="en-US" sz="1600" baseline="0" dirty="0"/>
            <a:t> exempt from smoke-free policies in parts of the state</a:t>
          </a:r>
          <a:endParaRPr lang="en-US" sz="1600" dirty="0"/>
        </a:p>
      </dgm:t>
    </dgm:pt>
    <dgm:pt modelId="{94C03D55-2FB4-0C47-A3A9-B70054CC8276}" type="parTrans" cxnId="{2949CAA2-8159-7C4B-A564-1F30E0F2794F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79269AE7-7C32-3A44-ADE7-99EA13D64A52}" type="sibTrans" cxnId="{2949CAA2-8159-7C4B-A564-1F30E0F2794F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3ACC1D7F-50DE-6147-AE7D-FEDBDE203423}">
      <dgm:prSet phldrT="[Text]" custT="1"/>
      <dgm:spPr/>
      <dgm:t>
        <a:bodyPr/>
        <a:lstStyle/>
        <a:p>
          <a:r>
            <a:rPr lang="en-US" sz="1600"/>
            <a:t>Going smoke-free </a:t>
          </a:r>
          <a:r>
            <a:rPr lang="en-US" sz="1600" baseline="0"/>
            <a:t>can help improve both health and business outcomes</a:t>
          </a:r>
          <a:endParaRPr lang="en-US" sz="1600" dirty="0"/>
        </a:p>
      </dgm:t>
    </dgm:pt>
    <dgm:pt modelId="{17C387C8-2569-814C-919A-96EA5AD06FF4}" type="parTrans" cxnId="{DC68B864-9277-B446-A29F-994321E14258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EC4816DB-1741-4047-A611-B4F7304947CD}" type="sibTrans" cxnId="{DC68B864-9277-B446-A29F-994321E14258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F16261EC-832E-3546-8E39-0DF8A79D5054}">
      <dgm:prSet phldrT="[Text]" custT="1"/>
      <dgm:spPr/>
      <dgm:t>
        <a:bodyPr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dirty="0"/>
            <a:t>Better</a:t>
          </a:r>
          <a:r>
            <a:rPr lang="en-US" sz="1600" b="1" baseline="0" dirty="0"/>
            <a:t> reach and enforcement</a:t>
          </a:r>
          <a:endParaRPr lang="en-US" sz="1600" b="1" dirty="0"/>
        </a:p>
      </dgm:t>
    </dgm:pt>
    <dgm:pt modelId="{5AF1FE55-E3B3-E148-A3C2-DF7AE892DE36}" type="parTrans" cxnId="{3BBAC9CD-9027-9E42-A861-2387E05D8407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F9EEC1C1-5221-BD47-95B4-A74067D27FDD}" type="sibTrans" cxnId="{3BBAC9CD-9027-9E42-A861-2387E05D8407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2C0A8A4B-7C01-4147-A466-F674A964EE54}">
      <dgm:prSet phldrT="[Text]" custT="1"/>
      <dgm:spPr/>
      <dgm:t>
        <a:bodyPr/>
        <a:lstStyle/>
        <a:p>
          <a:pPr marL="173038" lvl="1" indent="-173038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dirty="0"/>
            <a:t>Extend smoke-free policies to include parking lots, other parts of employer property</a:t>
          </a:r>
        </a:p>
      </dgm:t>
    </dgm:pt>
    <dgm:pt modelId="{550B6040-DA1F-BB49-A19A-653EA1283DF6}" type="parTrans" cxnId="{27423419-6918-EF40-BE1C-28540795C565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6FC201DD-ECE1-D941-8A98-F599EC7BF828}" type="sibTrans" cxnId="{27423419-6918-EF40-BE1C-28540795C565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A4A8D375-CDE2-8041-93FD-D8D285F73BB8}">
      <dgm:prSet phldrT="[Text]" custT="1"/>
      <dgm:spPr/>
      <dgm:t>
        <a:bodyPr/>
        <a:lstStyle/>
        <a:p>
          <a:pPr marL="114300" marR="0" lvl="1" indent="-114300" algn="l" defTabSz="6223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en-US" sz="1600" dirty="0">
            <a:solidFill>
              <a:schemeClr val="tx1"/>
            </a:solidFill>
          </a:endParaRPr>
        </a:p>
      </dgm:t>
    </dgm:pt>
    <dgm:pt modelId="{26BFF5F8-D1D1-9C4B-9980-AC69F3A5FFD4}" type="parTrans" cxnId="{367F2E78-4B2F-2143-A551-AE65C0B82211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9566DD6F-866B-C247-9BBE-222E69BC68B2}" type="sibTrans" cxnId="{367F2E78-4B2F-2143-A551-AE65C0B82211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AACEC526-43A6-4CC0-B1ED-6CC9BE8BE6CC}">
      <dgm:prSet phldrT="[Text]" custT="1"/>
      <dgm:spPr/>
      <dgm:t>
        <a:bodyPr/>
        <a:lstStyle/>
        <a:p>
          <a:pPr marL="173038" lvl="1" indent="-173038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dirty="0"/>
            <a:t>Enforce smoke-free policies, especially near building entrances/exits</a:t>
          </a:r>
        </a:p>
      </dgm:t>
    </dgm:pt>
    <dgm:pt modelId="{9B4D1CBC-379F-4514-926B-26A0553472F4}" type="parTrans" cxnId="{D2979EF8-E20F-4A12-985F-2DD6DC8F2675}">
      <dgm:prSet/>
      <dgm:spPr/>
      <dgm:t>
        <a:bodyPr/>
        <a:lstStyle/>
        <a:p>
          <a:endParaRPr lang="en-US"/>
        </a:p>
      </dgm:t>
    </dgm:pt>
    <dgm:pt modelId="{77463E07-3461-4C33-A0BC-16A2351297A6}" type="sibTrans" cxnId="{D2979EF8-E20F-4A12-985F-2DD6DC8F2675}">
      <dgm:prSet/>
      <dgm:spPr/>
      <dgm:t>
        <a:bodyPr/>
        <a:lstStyle/>
        <a:p>
          <a:endParaRPr lang="en-US"/>
        </a:p>
      </dgm:t>
    </dgm:pt>
    <dgm:pt modelId="{9E6CCE16-E87F-FA4B-889B-98C79A8B9AE6}" type="pres">
      <dgm:prSet presAssocID="{C6A5B6BB-6233-174E-AAC1-FD6A1E003A2F}" presName="Name0" presStyleCnt="0">
        <dgm:presLayoutVars>
          <dgm:dir/>
          <dgm:resizeHandles val="exact"/>
        </dgm:presLayoutVars>
      </dgm:prSet>
      <dgm:spPr/>
    </dgm:pt>
    <dgm:pt modelId="{10A99248-172D-3A45-BA5E-F7FD40081446}" type="pres">
      <dgm:prSet presAssocID="{127F9E70-474B-8245-B7F3-7BECE490ABE9}" presName="node" presStyleLbl="node1" presStyleIdx="0" presStyleCnt="3">
        <dgm:presLayoutVars>
          <dgm:bulletEnabled val="1"/>
        </dgm:presLayoutVars>
      </dgm:prSet>
      <dgm:spPr/>
    </dgm:pt>
    <dgm:pt modelId="{515A0E20-5278-C043-808B-938F944EBD29}" type="pres">
      <dgm:prSet presAssocID="{A5079014-CB76-2D49-BC92-196C0A3035E1}" presName="sibTrans" presStyleCnt="0"/>
      <dgm:spPr/>
    </dgm:pt>
    <dgm:pt modelId="{FC57073B-20BF-B247-A922-5F2AEE20A817}" type="pres">
      <dgm:prSet presAssocID="{ED196782-17E6-AE4D-B947-B726BAA19394}" presName="node" presStyleLbl="node1" presStyleIdx="1" presStyleCnt="3">
        <dgm:presLayoutVars>
          <dgm:bulletEnabled val="1"/>
        </dgm:presLayoutVars>
      </dgm:prSet>
      <dgm:spPr/>
    </dgm:pt>
    <dgm:pt modelId="{1E40E91A-CCB5-7845-8EBB-8A1DE518F5D5}" type="pres">
      <dgm:prSet presAssocID="{2D4ADE23-47F2-AB48-AB89-A787E1799C3A}" presName="sibTrans" presStyleCnt="0"/>
      <dgm:spPr/>
    </dgm:pt>
    <dgm:pt modelId="{CF9B6ABF-6832-E540-A04F-60A1CCE3BEB8}" type="pres">
      <dgm:prSet presAssocID="{F16261EC-832E-3546-8E39-0DF8A79D5054}" presName="node" presStyleLbl="node1" presStyleIdx="2" presStyleCnt="3">
        <dgm:presLayoutVars>
          <dgm:bulletEnabled val="1"/>
        </dgm:presLayoutVars>
      </dgm:prSet>
      <dgm:spPr/>
    </dgm:pt>
  </dgm:ptLst>
  <dgm:cxnLst>
    <dgm:cxn modelId="{743C8A05-E525-7344-A09B-8D5113FC06CD}" srcId="{127F9E70-474B-8245-B7F3-7BECE490ABE9}" destId="{0596EB01-A15A-3349-AC62-B05D595F1D06}" srcOrd="0" destOrd="0" parTransId="{9E461D83-2B86-824E-9598-C344B3A57BD8}" sibTransId="{B670A1DB-1258-2946-B69A-A651B15CD745}"/>
    <dgm:cxn modelId="{27423419-6918-EF40-BE1C-28540795C565}" srcId="{F16261EC-832E-3546-8E39-0DF8A79D5054}" destId="{2C0A8A4B-7C01-4147-A466-F674A964EE54}" srcOrd="0" destOrd="0" parTransId="{550B6040-DA1F-BB49-A19A-653EA1283DF6}" sibTransId="{6FC201DD-ECE1-D941-8A98-F599EC7BF828}"/>
    <dgm:cxn modelId="{64AD9819-A8B4-0C47-92A0-AF35FA284904}" srcId="{C6A5B6BB-6233-174E-AAC1-FD6A1E003A2F}" destId="{ED196782-17E6-AE4D-B947-B726BAA19394}" srcOrd="1" destOrd="0" parTransId="{ABEC064F-5E39-1E42-A8A3-23CA71272141}" sibTransId="{2D4ADE23-47F2-AB48-AB89-A787E1799C3A}"/>
    <dgm:cxn modelId="{89F98C20-E916-1142-B870-1966CA5694FD}" type="presOf" srcId="{C6A5B6BB-6233-174E-AAC1-FD6A1E003A2F}" destId="{9E6CCE16-E87F-FA4B-889B-98C79A8B9AE6}" srcOrd="0" destOrd="0" presId="urn:microsoft.com/office/officeart/2005/8/layout/hList6"/>
    <dgm:cxn modelId="{0B42DF22-AA6F-7941-AE3D-A0338C58882D}" type="presOf" srcId="{F1F41F26-4CB8-A747-AEE7-B6F1B2776735}" destId="{10A99248-172D-3A45-BA5E-F7FD40081446}" srcOrd="0" destOrd="2" presId="urn:microsoft.com/office/officeart/2005/8/layout/hList6"/>
    <dgm:cxn modelId="{4C12A424-7F68-AD43-B4DC-4A483B455059}" type="presOf" srcId="{F16261EC-832E-3546-8E39-0DF8A79D5054}" destId="{CF9B6ABF-6832-E540-A04F-60A1CCE3BEB8}" srcOrd="0" destOrd="0" presId="urn:microsoft.com/office/officeart/2005/8/layout/hList6"/>
    <dgm:cxn modelId="{D41F0939-8CFF-5C44-A04D-39ACA5FA1B5A}" type="presOf" srcId="{06211372-E7E8-8940-A5F3-01C2E9D115FF}" destId="{FC57073B-20BF-B247-A922-5F2AEE20A817}" srcOrd="0" destOrd="1" presId="urn:microsoft.com/office/officeart/2005/8/layout/hList6"/>
    <dgm:cxn modelId="{C63CA241-8068-9544-A31D-52D880A32EDD}" srcId="{C6A5B6BB-6233-174E-AAC1-FD6A1E003A2F}" destId="{127F9E70-474B-8245-B7F3-7BECE490ABE9}" srcOrd="0" destOrd="0" parTransId="{4DC26793-B9D7-AB4E-A8D1-F555B5BC1FB2}" sibTransId="{A5079014-CB76-2D49-BC92-196C0A3035E1}"/>
    <dgm:cxn modelId="{7F0C6D44-2A2B-45CF-A3D1-F2C0A1337B2E}" type="presOf" srcId="{AACEC526-43A6-4CC0-B1ED-6CC9BE8BE6CC}" destId="{CF9B6ABF-6832-E540-A04F-60A1CCE3BEB8}" srcOrd="0" destOrd="2" presId="urn:microsoft.com/office/officeart/2005/8/layout/hList6"/>
    <dgm:cxn modelId="{DC68B864-9277-B446-A29F-994321E14258}" srcId="{ED196782-17E6-AE4D-B947-B726BAA19394}" destId="{3ACC1D7F-50DE-6147-AE7D-FEDBDE203423}" srcOrd="1" destOrd="0" parTransId="{17C387C8-2569-814C-919A-96EA5AD06FF4}" sibTransId="{EC4816DB-1741-4047-A611-B4F7304947CD}"/>
    <dgm:cxn modelId="{367F2E78-4B2F-2143-A551-AE65C0B82211}" srcId="{F16261EC-832E-3546-8E39-0DF8A79D5054}" destId="{A4A8D375-CDE2-8041-93FD-D8D285F73BB8}" srcOrd="2" destOrd="0" parTransId="{26BFF5F8-D1D1-9C4B-9980-AC69F3A5FFD4}" sibTransId="{9566DD6F-866B-C247-9BBE-222E69BC68B2}"/>
    <dgm:cxn modelId="{A7355F8E-96A8-F44D-AD54-E2BBA8DD3D5B}" type="presOf" srcId="{0596EB01-A15A-3349-AC62-B05D595F1D06}" destId="{10A99248-172D-3A45-BA5E-F7FD40081446}" srcOrd="0" destOrd="1" presId="urn:microsoft.com/office/officeart/2005/8/layout/hList6"/>
    <dgm:cxn modelId="{569D9697-E782-274F-80FE-90CFD12C6037}" type="presOf" srcId="{3ACC1D7F-50DE-6147-AE7D-FEDBDE203423}" destId="{FC57073B-20BF-B247-A922-5F2AEE20A817}" srcOrd="0" destOrd="2" presId="urn:microsoft.com/office/officeart/2005/8/layout/hList6"/>
    <dgm:cxn modelId="{BAC43EA1-9A50-2644-B680-1C0FEAE497A1}" type="presOf" srcId="{ED196782-17E6-AE4D-B947-B726BAA19394}" destId="{FC57073B-20BF-B247-A922-5F2AEE20A817}" srcOrd="0" destOrd="0" presId="urn:microsoft.com/office/officeart/2005/8/layout/hList6"/>
    <dgm:cxn modelId="{2949CAA2-8159-7C4B-A564-1F30E0F2794F}" srcId="{ED196782-17E6-AE4D-B947-B726BAA19394}" destId="{06211372-E7E8-8940-A5F3-01C2E9D115FF}" srcOrd="0" destOrd="0" parTransId="{94C03D55-2FB4-0C47-A3A9-B70054CC8276}" sibTransId="{79269AE7-7C32-3A44-ADE7-99EA13D64A52}"/>
    <dgm:cxn modelId="{2C4723B8-C9B8-2C43-81B6-230912ACC4CB}" type="presOf" srcId="{A4A8D375-CDE2-8041-93FD-D8D285F73BB8}" destId="{CF9B6ABF-6832-E540-A04F-60A1CCE3BEB8}" srcOrd="0" destOrd="3" presId="urn:microsoft.com/office/officeart/2005/8/layout/hList6"/>
    <dgm:cxn modelId="{3BBAC9CD-9027-9E42-A861-2387E05D8407}" srcId="{C6A5B6BB-6233-174E-AAC1-FD6A1E003A2F}" destId="{F16261EC-832E-3546-8E39-0DF8A79D5054}" srcOrd="2" destOrd="0" parTransId="{5AF1FE55-E3B3-E148-A3C2-DF7AE892DE36}" sibTransId="{F9EEC1C1-5221-BD47-95B4-A74067D27FDD}"/>
    <dgm:cxn modelId="{84F3C2CF-C474-6A4C-A64E-F58943FC07C2}" type="presOf" srcId="{2C0A8A4B-7C01-4147-A466-F674A964EE54}" destId="{CF9B6ABF-6832-E540-A04F-60A1CCE3BEB8}" srcOrd="0" destOrd="1" presId="urn:microsoft.com/office/officeart/2005/8/layout/hList6"/>
    <dgm:cxn modelId="{AC7B11D3-E3D0-4B44-B039-5EF7CED2F3B9}" srcId="{127F9E70-474B-8245-B7F3-7BECE490ABE9}" destId="{F1F41F26-4CB8-A747-AEE7-B6F1B2776735}" srcOrd="1" destOrd="0" parTransId="{3FD4AD4E-664D-D745-B4FA-D5DBD0640D20}" sibTransId="{9DC71651-5191-3847-9845-5E7AAA723AD2}"/>
    <dgm:cxn modelId="{D2979EF8-E20F-4A12-985F-2DD6DC8F2675}" srcId="{F16261EC-832E-3546-8E39-0DF8A79D5054}" destId="{AACEC526-43A6-4CC0-B1ED-6CC9BE8BE6CC}" srcOrd="1" destOrd="0" parTransId="{9B4D1CBC-379F-4514-926B-26A0553472F4}" sibTransId="{77463E07-3461-4C33-A0BC-16A2351297A6}"/>
    <dgm:cxn modelId="{988556FB-20B7-864F-9F81-C5DCAF8D1482}" type="presOf" srcId="{127F9E70-474B-8245-B7F3-7BECE490ABE9}" destId="{10A99248-172D-3A45-BA5E-F7FD40081446}" srcOrd="0" destOrd="0" presId="urn:microsoft.com/office/officeart/2005/8/layout/hList6"/>
    <dgm:cxn modelId="{111BEF6B-A3FC-5641-BE87-F8C5BE6AA510}" type="presParOf" srcId="{9E6CCE16-E87F-FA4B-889B-98C79A8B9AE6}" destId="{10A99248-172D-3A45-BA5E-F7FD40081446}" srcOrd="0" destOrd="0" presId="urn:microsoft.com/office/officeart/2005/8/layout/hList6"/>
    <dgm:cxn modelId="{194A06F7-5E88-7D48-915C-118D559F82B0}" type="presParOf" srcId="{9E6CCE16-E87F-FA4B-889B-98C79A8B9AE6}" destId="{515A0E20-5278-C043-808B-938F944EBD29}" srcOrd="1" destOrd="0" presId="urn:microsoft.com/office/officeart/2005/8/layout/hList6"/>
    <dgm:cxn modelId="{870BCDD7-C32A-5C4E-B425-E1DC51633DEB}" type="presParOf" srcId="{9E6CCE16-E87F-FA4B-889B-98C79A8B9AE6}" destId="{FC57073B-20BF-B247-A922-5F2AEE20A817}" srcOrd="2" destOrd="0" presId="urn:microsoft.com/office/officeart/2005/8/layout/hList6"/>
    <dgm:cxn modelId="{34B0D542-8F03-884C-96D6-ED759D112876}" type="presParOf" srcId="{9E6CCE16-E87F-FA4B-889B-98C79A8B9AE6}" destId="{1E40E91A-CCB5-7845-8EBB-8A1DE518F5D5}" srcOrd="3" destOrd="0" presId="urn:microsoft.com/office/officeart/2005/8/layout/hList6"/>
    <dgm:cxn modelId="{41AB5818-7049-B342-AE33-72B7032BDB66}" type="presParOf" srcId="{9E6CCE16-E87F-FA4B-889B-98C79A8B9AE6}" destId="{CF9B6ABF-6832-E540-A04F-60A1CCE3BEB8}" srcOrd="4" destOrd="0" presId="urn:microsoft.com/office/officeart/2005/8/layout/hList6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A99248-172D-3A45-BA5E-F7FD40081446}">
      <dsp:nvSpPr>
        <dsp:cNvPr id="0" name=""/>
        <dsp:cNvSpPr/>
      </dsp:nvSpPr>
      <dsp:spPr>
        <a:xfrm rot="16200000">
          <a:off x="342946" y="-341696"/>
          <a:ext cx="2565399" cy="3248793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Colleges and universities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Smoke-free</a:t>
          </a:r>
          <a:r>
            <a:rPr lang="en-US" sz="1600" kern="1200" baseline="0" dirty="0"/>
            <a:t> means no smoking indoors or outdoors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Only 20 Indiana colleges</a:t>
          </a:r>
          <a:r>
            <a:rPr lang="en-US" sz="1600" kern="1200" baseline="0" dirty="0"/>
            <a:t> and universities are currently smoke-free</a:t>
          </a:r>
          <a:endParaRPr lang="en-US" sz="1600" kern="1200" dirty="0"/>
        </a:p>
      </dsp:txBody>
      <dsp:txXfrm rot="5400000">
        <a:off x="1249" y="513081"/>
        <a:ext cx="3248793" cy="1539239"/>
      </dsp:txXfrm>
    </dsp:sp>
    <dsp:sp modelId="{FC57073B-20BF-B247-A922-5F2AEE20A817}">
      <dsp:nvSpPr>
        <dsp:cNvPr id="0" name=""/>
        <dsp:cNvSpPr/>
      </dsp:nvSpPr>
      <dsp:spPr>
        <a:xfrm rot="16200000">
          <a:off x="3835399" y="-341696"/>
          <a:ext cx="2565399" cy="3248793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Bars and restaurants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Currently</a:t>
          </a:r>
          <a:r>
            <a:rPr lang="en-US" sz="1600" kern="1200" baseline="0" dirty="0"/>
            <a:t> exempt from smoke-free policies in parts of the state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Going smoke-free </a:t>
          </a:r>
          <a:r>
            <a:rPr lang="en-US" sz="1600" kern="1200" baseline="0"/>
            <a:t>can help improve both health and business outcomes</a:t>
          </a:r>
          <a:endParaRPr lang="en-US" sz="1600" kern="1200" dirty="0"/>
        </a:p>
      </dsp:txBody>
      <dsp:txXfrm rot="5400000">
        <a:off x="3493702" y="513081"/>
        <a:ext cx="3248793" cy="1539239"/>
      </dsp:txXfrm>
    </dsp:sp>
    <dsp:sp modelId="{CF9B6ABF-6832-E540-A04F-60A1CCE3BEB8}">
      <dsp:nvSpPr>
        <dsp:cNvPr id="0" name=""/>
        <dsp:cNvSpPr/>
      </dsp:nvSpPr>
      <dsp:spPr>
        <a:xfrm rot="16200000">
          <a:off x="7327852" y="-341696"/>
          <a:ext cx="2565399" cy="3248793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Better</a:t>
          </a:r>
          <a:r>
            <a:rPr lang="en-US" sz="1600" b="1" kern="1200" baseline="0" dirty="0"/>
            <a:t> reach and enforcement</a:t>
          </a:r>
          <a:endParaRPr lang="en-US" sz="1600" b="1" kern="1200" dirty="0"/>
        </a:p>
        <a:p>
          <a:pPr marL="173038" lvl="1" indent="-173038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Extend smoke-free policies to include parking lots, other parts of employer property</a:t>
          </a:r>
        </a:p>
        <a:p>
          <a:pPr marL="173038" lvl="1" indent="-173038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Enforce smoke-free policies, especially near building entrances/exits</a:t>
          </a:r>
        </a:p>
        <a:p>
          <a:pPr marL="114300" marR="0" lvl="1" indent="-114300" algn="l" defTabSz="6223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en-US" sz="1600" kern="1200" dirty="0">
            <a:solidFill>
              <a:schemeClr val="tx1"/>
            </a:solidFill>
          </a:endParaRPr>
        </a:p>
      </dsp:txBody>
      <dsp:txXfrm rot="5400000">
        <a:off x="6986155" y="513081"/>
        <a:ext cx="3248793" cy="1539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C3FDF-A2FB-2D40-B2A9-42849B533955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CCB34-986D-F248-8267-783935C9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45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703B16-E96C-E34B-99A6-7250259CD653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8963576-6361-3040-ADF5-9FD53F97CC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37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24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9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380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09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23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782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42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07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95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371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29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830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33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332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49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632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33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3576-6361-3040-ADF5-9FD53F97CC7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01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81219-1AFF-E74A-8D19-642EB0FF6697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1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DD6-653B-814F-BBC6-2E0E3BEC4E6A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7146069-35AA-334C-8D35-D1772466E6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8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274A-450A-6B42-94A7-E8781B7931FC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80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D1067-A9C0-7E40-B006-BADB6CEA7EB0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68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F784-5F2E-A748-9A6B-55A3C048DE9D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8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EC07D-52F6-F146-942B-A19BD0FD4221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29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3B47-E3E5-0C43-93F0-E9D967132EC2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6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7CA1A-0EE6-AC41-A483-AE1F21D2A8CF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0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BB32-8BF9-B647-8EA1-57A43B21C7B3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8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AE10-003C-CD4E-B20F-3075CB2AA779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C9232-DF4F-ED4E-BB79-56B3C3E1632A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12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B8611-A6E1-DB4D-99C6-1DB9A37E96B2}" type="datetime1">
              <a:rPr lang="en-US" smtClean="0"/>
              <a:t>6/20/2017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46069-35AA-334C-8D35-D1772466E6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http://www.rmff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tif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sj.com/video/schools-ramping-up-opioid-abuse-program/27DD73BB-529F-4216-B27C-72C00860CCE9.html" TargetMode="External"/><Relationship Id="rId2" Type="http://schemas.openxmlformats.org/officeDocument/2006/relationships/hyperlink" Target="https://www.lifeskillstraining.com/index.ph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mphisbusinessgroup.org/tobacco-use" TargetMode="External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ublichealthlawcenter.org/sites/default/files/resources/adopting-tobacco-free-campus-policies-2016.pdf" TargetMode="External"/><Relationship Id="rId5" Type="http://schemas.openxmlformats.org/officeDocument/2006/relationships/hyperlink" Target="http://www.businesscaseroi.org/roi/default.aspx" TargetMode="External"/><Relationship Id="rId4" Type="http://schemas.openxmlformats.org/officeDocument/2006/relationships/hyperlink" Target="http://publichealthlawcenter.org/sites/default/files/resources/ws-news-complete-10-09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foundation.org/businesspulse/tobacco-use-infographic" TargetMode="External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o-smoke.org/pdf/smokefreecollegesuniversities.pdf" TargetMode="External"/><Relationship Id="rId5" Type="http://schemas.openxmlformats.org/officeDocument/2006/relationships/hyperlink" Target="https://careers.angieslist.com/benefits" TargetMode="External"/><Relationship Id="rId4" Type="http://schemas.openxmlformats.org/officeDocument/2006/relationships/hyperlink" Target="http://www.commonwealthfund.org/publications/newsletters/purchasing-high-performance/2009/june-18-2009/case-studies/what-happened-when-ge-paid-employees-to-quit-smokin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c.org/RxDrugOverdoseDocuments/proactive-role-employers-can-take-opioids-in-the-workplace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tiff"/><Relationship Id="rId4" Type="http://schemas.openxmlformats.org/officeDocument/2006/relationships/hyperlink" Target="http://www.nsc.org/learn/NSC-Initiatives/Pages/prescription-painkillers-for-employers.aspx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ndianawellnesssummit.com/wp-content/uploads/2016/09/2A.pdf" TargetMode="External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ddiction.surgeongeneral.gov/surgeon-generals-report.pdf" TargetMode="External"/><Relationship Id="rId5" Type="http://schemas.openxmlformats.org/officeDocument/2006/relationships/hyperlink" Target="http://nrepp.samhsa.gov/" TargetMode="External"/><Relationship Id="rId4" Type="http://schemas.openxmlformats.org/officeDocument/2006/relationships/hyperlink" Target="https://www.easna.org/wp-content/uploads/2010/08/EASNA-Research-Notes-No-3-ROI-NOV1201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42089"/>
            <a:ext cx="9144000" cy="238760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What Can Employers Do About Tobacco and Opioid Use?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13447"/>
            <a:ext cx="9144000" cy="1655762"/>
          </a:xfrm>
        </p:spPr>
        <p:txBody>
          <a:bodyPr>
            <a:norm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BioCrossroads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Frameworx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April 13, 2017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784" y="554421"/>
            <a:ext cx="4219715" cy="12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Overview of the Richard M. Fairbanks Foundation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1305"/>
            <a:ext cx="10515600" cy="4187758"/>
          </a:xfrm>
        </p:spPr>
        <p:txBody>
          <a:bodyPr>
            <a:normAutofit fontScale="85000" lnSpcReduction="10000"/>
          </a:bodyPr>
          <a:lstStyle/>
          <a:p>
            <a:r>
              <a:rPr lang="en-US" sz="3100" dirty="0"/>
              <a:t>The Richard M. Fairbanks Foundation strives to advance the vitality of Indianapolis and the well-being of its people by addressing the city’s most significant challenges and opportunities. </a:t>
            </a:r>
          </a:p>
          <a:p>
            <a:r>
              <a:rPr lang="en-US" sz="3100" dirty="0"/>
              <a:t>The Foundation is focused on three issue-areas: education, tobacco and opioid addiction, and the life-sciences. </a:t>
            </a:r>
          </a:p>
          <a:p>
            <a:r>
              <a:rPr lang="en-US" sz="3100" dirty="0"/>
              <a:t>To advance its work, the Foundation implements a three-pronged approach: </a:t>
            </a:r>
          </a:p>
          <a:p>
            <a:pPr lvl="1"/>
            <a:r>
              <a:rPr lang="en-US" sz="2800" dirty="0"/>
              <a:t>strategic grantmaking</a:t>
            </a:r>
          </a:p>
          <a:p>
            <a:pPr lvl="1"/>
            <a:r>
              <a:rPr lang="en-US" sz="2800" dirty="0"/>
              <a:t>evidence-based advocacy</a:t>
            </a:r>
          </a:p>
          <a:p>
            <a:pPr lvl="1"/>
            <a:r>
              <a:rPr lang="en-US" sz="2800" dirty="0"/>
              <a:t>cross-sector collaborations and </a:t>
            </a:r>
            <a:r>
              <a:rPr lang="en-US" sz="2800" dirty="0" err="1"/>
              <a:t>convenings</a:t>
            </a:r>
            <a:r>
              <a:rPr lang="en-US" sz="2800" dirty="0"/>
              <a:t>.</a:t>
            </a:r>
          </a:p>
          <a:p>
            <a:r>
              <a:rPr lang="en-US" dirty="0"/>
              <a:t>Learn more at </a:t>
            </a:r>
            <a:r>
              <a:rPr lang="en-US" dirty="0">
                <a:hlinkClick r:id="rId2"/>
              </a:rPr>
              <a:t>www.RMFF.org</a:t>
            </a:r>
            <a:endParaRPr lang="en-US" dirty="0"/>
          </a:p>
          <a:p>
            <a:endParaRPr lang="en-US" sz="24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6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Focus of Today’s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Tobacco and opioid use among employees cost Indiana employers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concrete, proven steps employers can take to lower smoking rates and address opioid misuse with their employees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Employers can also leverage their corporate giving programs as well as their employees to help ensure proven prevention programs are implemented in schools, colleges and universities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3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7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23256"/>
            <a:ext cx="9144000" cy="1544576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Tobacco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89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The costs of tobacco for Indiana 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28352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Smokers cost employers $6,000 more per year than nonsmokers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comes from higher absenteeism, reduced productivity when at work, and elevated health insurance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5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000" y="1825625"/>
            <a:ext cx="36068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35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What Indiana employers can do about tobacco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Health and business experts recommend three approaches:</a:t>
            </a:r>
          </a:p>
          <a:p>
            <a:pPr marL="0" indent="0">
              <a:buNone/>
            </a:pPr>
            <a:endParaRPr lang="en-US" sz="24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adequate insurance coverage for smoking cessation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 financial incentives for employees to quit smoking</a:t>
            </a:r>
          </a:p>
          <a:p>
            <a:pPr marL="514350" indent="-514350">
              <a:buFont typeface="+mj-lt"/>
              <a:buAutoNum type="arabicPeriod"/>
            </a:pP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 and strengthen smoke-free policies on employer property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6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0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244184" y="2863121"/>
            <a:ext cx="8859186" cy="19487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What is adequate insurance coverage for tobacco?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CDC, National Business Group on Health and others recommend that coverage include: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Screening for tobacco at every clinical encounter</a:t>
            </a:r>
          </a:p>
          <a:p>
            <a:pPr lvl="1">
              <a:buFont typeface="Wingdings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range of counseling for tobacco cessation </a:t>
            </a:r>
          </a:p>
          <a:p>
            <a:pPr lvl="1">
              <a:buFont typeface="Wingdings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FDA-approved tobacco cessation medications </a:t>
            </a:r>
          </a:p>
          <a:p>
            <a:pPr lvl="1">
              <a:buFont typeface="Wingdings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Coverage for at least 2 quit attempts per year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Screening, counseling and tobacco cessation medication are evidence-based interventions for lowering smoking rates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7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61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Financial incentives for quitting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Financial incentives include cash prizes for employees who quit, as well as health insurance discounts or additional HSA contributions for nonsmokers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General Electric piloted a program that gave employees $100 to attend smoking cessation classes and up to $650 more if they quit smoking for 12 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8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0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The impact of GE’s smoking incentive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Independent research found GE’s incentive program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tripled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quit rates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Given this impact, GE decided to scale up the pilot program company-wide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9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67673669"/>
              </p:ext>
            </p:extLst>
          </p:nvPr>
        </p:nvGraphicFramePr>
        <p:xfrm>
          <a:off x="2556935" y="2482056"/>
          <a:ext cx="6578600" cy="2682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6363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Smoke-free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Indiana law prohibits smoking in many workplaces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Several cities have stronger ordinances that include workplaces exempted from the state law, such as bars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Still, there is scope for extending and strengthening smoke-free polices: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10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81288197"/>
              </p:ext>
            </p:extLst>
          </p:nvPr>
        </p:nvGraphicFramePr>
        <p:xfrm>
          <a:off x="1117600" y="3572933"/>
          <a:ext cx="10236199" cy="256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38180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23256"/>
            <a:ext cx="9144000" cy="1544576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Opioids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15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The costs of opioids for Indiana 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8186530" cy="4351338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Drug overdose, largely driven by opioids, now causes more deaths than car crashes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80% of Indiana employers have observed prescription drug misuse among employees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Opioid and prescription drug misuse can lead to: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Higher risk of injury or critical errors on the job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Lower productivity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Higher healthcare costs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Higher costs from replacing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12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731" y="1690688"/>
            <a:ext cx="2212848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53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What Indiana employers can do about opioids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2449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National Safety Council recommends 3 approaches: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education on opioids to employees and supervisors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Explain risks of opioids, signs an employee may have substance use disorder and where to go to learn about evidence-based treatment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drug testing panels to include opioids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90% of Indiana employers drug test, but only half test for Rx opioids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confidential access to treatment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Employment Assistance Programs have an ROI of $6-$7 per $1 spent</a:t>
            </a:r>
          </a:p>
          <a:p>
            <a:pPr marL="0" indent="0">
              <a:buNone/>
            </a:pP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13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1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23256"/>
            <a:ext cx="9144000" cy="1544576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Prevention for Both Tobacco and Opioids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11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Prevention programs in schools and post-secondary institutions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Many schools develop homegrown programs without any evidence base, or rely on outdated programs like D.A.R.E., which have been proven to have no efficacy</a:t>
            </a:r>
          </a:p>
          <a:p>
            <a:r>
              <a:rPr lang="en-US" sz="2400" dirty="0"/>
              <a:t>Evidence-based programs exist and should be implemented in schools every year, beginning no later than 7</a:t>
            </a:r>
            <a:r>
              <a:rPr lang="en-US" sz="2400" baseline="30000" dirty="0"/>
              <a:t>th</a:t>
            </a:r>
            <a:r>
              <a:rPr lang="en-US" sz="2400" dirty="0"/>
              <a:t> grade. Prevention should continue through post-secondary education.</a:t>
            </a:r>
          </a:p>
          <a:p>
            <a:r>
              <a:rPr lang="en-US" sz="2400" dirty="0"/>
              <a:t>Many employers have strong partnerships with local schools and universities.</a:t>
            </a:r>
          </a:p>
          <a:p>
            <a:r>
              <a:rPr lang="en-US" sz="2400" dirty="0"/>
              <a:t>Employees or corporate giving programs could audit local schools and universities to ensure evidence-based programs are in place, and consider providing seed funding to bring proven programs into schools and colleges.</a:t>
            </a:r>
          </a:p>
          <a:p>
            <a:r>
              <a:rPr lang="en-US" sz="2400" dirty="0"/>
              <a:t>Top-rated evidence-based program: </a:t>
            </a:r>
            <a:r>
              <a:rPr lang="en-US" sz="2400" dirty="0" err="1"/>
              <a:t>LifeSkills</a:t>
            </a:r>
            <a:r>
              <a:rPr lang="en-US" sz="2400" dirty="0"/>
              <a:t> (for tobacco, alcohol and opioids)</a:t>
            </a:r>
          </a:p>
          <a:p>
            <a:pPr lvl="1"/>
            <a:r>
              <a:rPr lang="en-US" sz="2000" dirty="0">
                <a:hlinkClick r:id="rId2"/>
              </a:rPr>
              <a:t>https://www.lifeskillstraining.com/index.php</a:t>
            </a:r>
            <a:r>
              <a:rPr lang="en-US" sz="2000" dirty="0"/>
              <a:t>. </a:t>
            </a:r>
          </a:p>
          <a:p>
            <a:pPr lvl="1"/>
            <a:r>
              <a:rPr lang="en-US" sz="2000" dirty="0"/>
              <a:t>See also this video from the Wall Street Journal: 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http://www.wsj.com/video/schools-ramping-up-opioid-abuse-program/27DD73BB-529F-4216-B27C-72C00860CCE9.html</a:t>
            </a:r>
            <a:endParaRPr lang="en-US" altLang="en-US" sz="1000" dirty="0">
              <a:latin typeface="Arial" panose="020B0604020202020204" pitchFamily="34" charset="0"/>
            </a:endParaRP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95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23256"/>
            <a:ext cx="9144000" cy="1544576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References Cited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30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Step-by-step guidance and sample employer policies on tobacco cessation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The Memphis Business Group’s Tobacco Use Resources </a:t>
            </a:r>
            <a:r>
              <a:rPr lang="en-US" sz="2400" u="sng" dirty="0">
                <a:hlinkClick r:id="rId3"/>
              </a:rPr>
              <a:t>http://www.memphisbusinessgroup.org/tobacco-use</a:t>
            </a:r>
            <a:endParaRPr lang="en-US" sz="2400" dirty="0"/>
          </a:p>
          <a:p>
            <a:pPr lvl="0"/>
            <a:r>
              <a:rPr lang="en-US" sz="2400" dirty="0"/>
              <a:t>Smoking Cessation Benefit Design </a:t>
            </a:r>
            <a:r>
              <a:rPr lang="en-US" sz="2400" u="sng" dirty="0">
                <a:hlinkClick r:id="rId4"/>
              </a:rPr>
              <a:t>http://publichealthlawcenter.org/sites/default/files/resources/ws-news-complete-10-09.pdf</a:t>
            </a:r>
            <a:endParaRPr lang="en-US" sz="2400" dirty="0"/>
          </a:p>
          <a:p>
            <a:pPr lvl="0"/>
            <a:r>
              <a:rPr lang="en-US" sz="2400" dirty="0"/>
              <a:t>Smoking Cessation ROI Calculator for Employers </a:t>
            </a:r>
            <a:r>
              <a:rPr lang="en-US" sz="2400" u="sng" dirty="0">
                <a:hlinkClick r:id="rId5"/>
              </a:rPr>
              <a:t>http://www.businesscaseroi.org/roi/default.aspx</a:t>
            </a:r>
            <a:endParaRPr lang="en-US" sz="2400" dirty="0"/>
          </a:p>
          <a:p>
            <a:pPr lvl="0"/>
            <a:r>
              <a:rPr lang="en-US" sz="2400" dirty="0"/>
              <a:t>Adopting Tobacco-Free Policies on Campuses </a:t>
            </a:r>
            <a:r>
              <a:rPr lang="en-US" sz="2400" u="sng" dirty="0">
                <a:hlinkClick r:id="rId6"/>
              </a:rPr>
              <a:t>http://publichealthlawcenter.org/sites/default/files/resources/adopting-tobacco-free-campus-policies-2016.pdf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17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2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Additional references for data cited on tobacco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8552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Tobacco Use: A Threat to Workplace Health and Productivity                </a:t>
            </a:r>
            <a:r>
              <a:rPr lang="en-US" sz="2400" u="sng" dirty="0">
                <a:latin typeface="Arial" charset="0"/>
                <a:ea typeface="Arial" charset="0"/>
                <a:cs typeface="Arial" charset="0"/>
                <a:hlinkClick r:id="rId3"/>
              </a:rPr>
              <a:t>http://www.cdcfoundation.org/businesspulse/tobacco-use-infographic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What Happened When GE Paid Employees to Quit Smoking? </a:t>
            </a:r>
            <a:r>
              <a:rPr lang="en-US" sz="2400" u="sng" dirty="0">
                <a:latin typeface="Arial" charset="0"/>
                <a:ea typeface="Arial" charset="0"/>
                <a:cs typeface="Arial" charset="0"/>
                <a:hlinkClick r:id="rId4"/>
              </a:rPr>
              <a:t>http://www.commonwealthfund.org/publications/newsletters/purchasing-high-performance/2009/june-18-2009/case-studies/what-happened-when-ge-paid-employees-to-quit-smoking</a:t>
            </a:r>
            <a:endParaRPr lang="en-US" sz="2400" u="sng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Angie’s List: Employee Benefits         </a:t>
            </a:r>
            <a:r>
              <a:rPr lang="en-US" sz="2400" u="sng" dirty="0">
                <a:latin typeface="Arial" charset="0"/>
                <a:ea typeface="Arial" charset="0"/>
                <a:cs typeface="Arial" charset="0"/>
                <a:hlinkClick r:id="rId5"/>
              </a:rPr>
              <a:t>https://careers.angieslist.com/benefits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No Smoke’s List of Smoke-Free Colleges and Universities             </a:t>
            </a:r>
            <a:r>
              <a:rPr lang="en-US" sz="2400" u="sng" dirty="0">
                <a:latin typeface="Arial" charset="0"/>
                <a:ea typeface="Arial" charset="0"/>
                <a:cs typeface="Arial" charset="0"/>
                <a:hlinkClick r:id="rId6"/>
              </a:rPr>
              <a:t>http://no-smoke.org/pdf/smokefreecollegesuniversities.pdf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18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27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Step-by-step guidance and sample employer policies on opioid use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The Proactive Role Employers Can Take: Opioids in the Workplace </a:t>
            </a:r>
            <a:r>
              <a:rPr lang="en-US" sz="2400" u="sng" dirty="0">
                <a:hlinkClick r:id="rId3"/>
              </a:rPr>
              <a:t>http://www.nsc.org/RxDrugOverdoseDocuments/proactive-role-employers-can-take-opioids-in-the-workplace.pdf</a:t>
            </a:r>
            <a:endParaRPr lang="en-US" sz="2400" dirty="0"/>
          </a:p>
          <a:p>
            <a:pPr lvl="0"/>
            <a:r>
              <a:rPr lang="en-US" sz="2400" dirty="0"/>
              <a:t>Addressing Opioids in the Workplace: Employer Policies Under the Microscope                                                     </a:t>
            </a:r>
            <a:r>
              <a:rPr lang="en-US" sz="2400" u="sng" dirty="0">
                <a:hlinkClick r:id="rId4"/>
              </a:rPr>
              <a:t>http://www.nsc.org/learn/NSC-Initiatives/Pages/prescription-painkillers-for-employers.aspx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19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6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Additional references for data cited on opioid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85520"/>
          </a:xfrm>
        </p:spPr>
        <p:txBody>
          <a:bodyPr>
            <a:normAutofit/>
          </a:bodyPr>
          <a:lstStyle/>
          <a:p>
            <a:r>
              <a:rPr lang="en-US" sz="2400" dirty="0"/>
              <a:t>Prescription Drug Impact in the Workplace </a:t>
            </a:r>
            <a:r>
              <a:rPr lang="en-US" sz="2400" u="sng" dirty="0">
                <a:hlinkClick r:id="rId3"/>
              </a:rPr>
              <a:t>http://indianawellnesssummit.com/wp-content/uploads/2016/09/2A.pdf</a:t>
            </a:r>
            <a:r>
              <a:rPr lang="en-US" sz="2400" dirty="0"/>
              <a:t> </a:t>
            </a:r>
          </a:p>
          <a:p>
            <a:r>
              <a:rPr lang="en-US" sz="2400" dirty="0">
                <a:cs typeface="Arial" panose="020B0604020202020204" pitchFamily="34" charset="0"/>
              </a:rPr>
              <a:t>EAP Effectiveness and ROI                                  </a:t>
            </a:r>
            <a:r>
              <a:rPr lang="en-US" sz="2400" dirty="0">
                <a:cs typeface="Arial" panose="020B0604020202020204" pitchFamily="34" charset="0"/>
                <a:hlinkClick r:id="rId4"/>
              </a:rPr>
              <a:t>https://www.easna.org/wp-content/uploads/2010/08/EASNA-Research-Notes-No-3-ROI-NOV12010.pdf</a:t>
            </a:r>
            <a:endParaRPr lang="en-US" sz="2400" dirty="0">
              <a:cs typeface="Arial" panose="020B0604020202020204" pitchFamily="34" charset="0"/>
            </a:endParaRPr>
          </a:p>
          <a:p>
            <a:r>
              <a:rPr lang="en-US" sz="2400" dirty="0"/>
              <a:t>SAMHSA National Registry of Evidence-Based Programs and Practices (NREPP). URL: </a:t>
            </a:r>
            <a:r>
              <a:rPr lang="en-US" sz="2400" u="sng" dirty="0">
                <a:hlinkClick r:id="rId5"/>
              </a:rPr>
              <a:t>http://nrepp.samhsa.gov/</a:t>
            </a:r>
            <a:r>
              <a:rPr lang="en-US" sz="2400" dirty="0"/>
              <a:t>.</a:t>
            </a:r>
          </a:p>
          <a:p>
            <a:r>
              <a:rPr lang="en-US" sz="2400" dirty="0"/>
              <a:t>U.S. Surgeon General (2016). “Facing Addiction: The Surgeon General’s Report on Alcohol, Drugs and Health.” URL: </a:t>
            </a:r>
            <a:r>
              <a:rPr lang="en-US" sz="2400" u="sng" dirty="0">
                <a:hlinkClick r:id="rId6"/>
              </a:rPr>
              <a:t>https://addiction.surgeongeneral.gov/surgeon-generals-report.pdf</a:t>
            </a:r>
            <a:r>
              <a:rPr lang="en-US" sz="2400" dirty="0"/>
              <a:t>. Appendix B.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6069-35AA-334C-8D35-D1772466E68B}" type="slidenum">
              <a:rPr lang="en-US" sz="1400" smtClean="0">
                <a:latin typeface="Arial" charset="0"/>
                <a:ea typeface="Arial" charset="0"/>
                <a:cs typeface="Arial" charset="0"/>
              </a:rPr>
              <a:t>20</a:t>
            </a:fld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8" y="6211144"/>
            <a:ext cx="1741104" cy="51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11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5180</TotalTime>
  <Words>1193</Words>
  <Application>Microsoft Office PowerPoint</Application>
  <PresentationFormat>Widescreen</PresentationFormat>
  <Paragraphs>147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Office Theme</vt:lpstr>
      <vt:lpstr>What Can Employers Do About Tobacco and Opioid Use?  </vt:lpstr>
      <vt:lpstr>Overview of the Richard M. Fairbanks Foundation</vt:lpstr>
      <vt:lpstr>Focus of Today’s Discussion</vt:lpstr>
      <vt:lpstr>Tobacco  </vt:lpstr>
      <vt:lpstr>The costs of tobacco for Indiana employers</vt:lpstr>
      <vt:lpstr>What Indiana employers can do about tobacco</vt:lpstr>
      <vt:lpstr>What is adequate insurance coverage for tobacco?</vt:lpstr>
      <vt:lpstr>Financial incentives for quitting</vt:lpstr>
      <vt:lpstr>The impact of GE’s smoking incentive program</vt:lpstr>
      <vt:lpstr>Smoke-free policies</vt:lpstr>
      <vt:lpstr>Opioids  </vt:lpstr>
      <vt:lpstr>The costs of opioids for Indiana employers</vt:lpstr>
      <vt:lpstr>What Indiana employers can do about opioids</vt:lpstr>
      <vt:lpstr>Prevention for Both Tobacco and Opioids  </vt:lpstr>
      <vt:lpstr>Prevention programs in schools and post-secondary institutions</vt:lpstr>
      <vt:lpstr>References Cited </vt:lpstr>
      <vt:lpstr>Step-by-step guidance and sample employer policies on tobacco cessation</vt:lpstr>
      <vt:lpstr>Additional references for data cited on tobacco</vt:lpstr>
      <vt:lpstr>Step-by-step guidance and sample employer policies on opioid use disorder</vt:lpstr>
      <vt:lpstr>Additional references for data cited on opioid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 Strategy Recommendation</dc:title>
  <dc:creator>Microsoft Office User</dc:creator>
  <cp:lastModifiedBy>Heberer, Christina</cp:lastModifiedBy>
  <cp:revision>252</cp:revision>
  <cp:lastPrinted>2016-11-30T14:50:20Z</cp:lastPrinted>
  <dcterms:created xsi:type="dcterms:W3CDTF">2016-07-25T00:41:51Z</dcterms:created>
  <dcterms:modified xsi:type="dcterms:W3CDTF">2017-06-20T13:06:22Z</dcterms:modified>
</cp:coreProperties>
</file>